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3" r:id="rId2"/>
    <p:sldId id="262" r:id="rId3"/>
    <p:sldId id="265" r:id="rId4"/>
    <p:sldId id="263" r:id="rId5"/>
    <p:sldId id="270" r:id="rId6"/>
    <p:sldId id="264" r:id="rId7"/>
    <p:sldId id="258" r:id="rId8"/>
    <p:sldId id="259" r:id="rId9"/>
    <p:sldId id="271" r:id="rId10"/>
    <p:sldId id="260" r:id="rId11"/>
    <p:sldId id="266" r:id="rId12"/>
    <p:sldId id="272" r:id="rId13"/>
    <p:sldId id="274" r:id="rId14"/>
    <p:sldId id="267" r:id="rId15"/>
    <p:sldId id="268" r:id="rId16"/>
    <p:sldId id="269" r:id="rId17"/>
    <p:sldId id="273" r:id="rId18"/>
    <p:sldId id="275" r:id="rId19"/>
    <p:sldId id="279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71" autoAdjust="0"/>
  </p:normalViewPr>
  <p:slideViewPr>
    <p:cSldViewPr>
      <p:cViewPr>
        <p:scale>
          <a:sx n="77" d="100"/>
          <a:sy n="77" d="100"/>
        </p:scale>
        <p:origin x="-1158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694962-985D-4583-BCA0-98521EB2BBB0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noProof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  <a:endParaRPr lang="bg-BG" noProof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B0F7D91-71D5-46CA-86CC-56AE0CCC66B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2726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3555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783B09-80AE-4355-800E-5FF03F2BB4E4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7651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70B651-0928-47D3-B25A-272500BA0509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37AA-2992-42FB-B54F-16A7DEE6A2F1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2B782-B8DD-426B-AAFD-5B51C3E3C31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7C9B6-C582-47A0-93E3-6E18217D7B6C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B08D8-8399-49B8-B0F3-8BB65C34DA2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6893F-4E8E-4B37-8007-62BBB27795FD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27C2C-ED7F-4119-A80B-0BE8B81FDA3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C854C-BD3D-42DA-8921-5AF40EE302F1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40BA1-8BFC-45B3-9C71-CEF6FD156DB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890C-0D0D-490A-BF87-FDF898386318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8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03003-6B77-41D7-9984-3A57509A648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A8901-A435-420F-B043-2C8B396411F7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4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DBCB7-BEAB-4216-BB75-254520ED87D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5B8AF-5A55-4965-8F96-16918B1F19A5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3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08F55-068A-4E92-9BF4-EF2D3FB9E93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74480-C1D4-406F-87EE-83DF2BC0B9CD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F1930-9CF1-4147-9EED-B0AAE0B710E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DA024-5594-4C3F-9E6C-F09487652890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6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5F91-9ED4-47A6-80AF-79A98FE13BE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A1A4F-9545-4A66-B90E-C52B231DCC55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E2287-D514-4139-A1A8-7F087291A9A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8C71F4-99E0-4290-8E07-C6971F397095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368E5-9DA8-41F4-A7D6-EB34C8CEC04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Контейнер за заглавие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Редакт. стил загл. образец</a:t>
            </a:r>
          </a:p>
        </p:txBody>
      </p:sp>
      <p:sp>
        <p:nvSpPr>
          <p:cNvPr id="1027" name="Текстов контейне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A1720F-1180-452E-84B4-10423ABFAA49}" type="datetimeFigureOut">
              <a:rPr lang="bg-BG"/>
              <a:pPr>
                <a:defRPr/>
              </a:pPr>
              <a:t>18.9.2015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15EBF8-0972-46E6-95FB-090803CC06F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онтейнер за съдържание 5"/>
          <p:cNvSpPr>
            <a:spLocks noGrp="1"/>
          </p:cNvSpPr>
          <p:nvPr>
            <p:ph idx="4294967295"/>
          </p:nvPr>
        </p:nvSpPr>
        <p:spPr>
          <a:xfrm>
            <a:off x="323528" y="1628800"/>
            <a:ext cx="8820472" cy="4525963"/>
          </a:xfrm>
        </p:spPr>
        <p:txBody>
          <a:bodyPr/>
          <a:lstStyle/>
          <a:p>
            <a:pPr marL="0" indent="0" algn="ctr">
              <a:buNone/>
            </a:pPr>
            <a:endParaRPr lang="bg-BG" sz="2400" b="1" i="1" dirty="0" smtClean="0"/>
          </a:p>
          <a:p>
            <a:pPr marL="0" indent="0" algn="ctr">
              <a:buNone/>
            </a:pPr>
            <a:endParaRPr lang="bg-BG" sz="2400" b="1" i="1" dirty="0"/>
          </a:p>
          <a:p>
            <a:pPr marL="0" indent="0" algn="ctr">
              <a:buNone/>
            </a:pPr>
            <a:endParaRPr lang="bg-BG" sz="2400" b="1" i="1" dirty="0" smtClean="0"/>
          </a:p>
          <a:p>
            <a:pPr marL="0" indent="0" algn="ctr">
              <a:buNone/>
            </a:pPr>
            <a:endParaRPr lang="bg-BG" sz="2400" b="1" i="1" dirty="0"/>
          </a:p>
          <a:p>
            <a:pPr marL="0" indent="0" algn="ctr">
              <a:buNone/>
            </a:pPr>
            <a:endParaRPr lang="bg-BG" sz="2400" b="1" i="1" dirty="0" smtClean="0"/>
          </a:p>
          <a:p>
            <a:pPr marL="0" indent="0" algn="ctr">
              <a:buNone/>
            </a:pPr>
            <a:r>
              <a:rPr lang="bg-BG" sz="2800" b="1" i="1" dirty="0" smtClean="0"/>
              <a:t>Визия за развитие: Създаване на условия </a:t>
            </a:r>
            <a:r>
              <a:rPr lang="bg-BG" sz="2800" b="1" i="1" dirty="0"/>
              <a:t>за пълноценен живот, работа и социална интеграция, като се осигури балансирано и устойчиво развитие на територията и се запазят историческите, културните и религиозните </a:t>
            </a:r>
            <a:r>
              <a:rPr lang="bg-BG" sz="2800" b="1" i="1" dirty="0" smtClean="0"/>
              <a:t>ценности</a:t>
            </a:r>
            <a:r>
              <a:rPr lang="en-US" sz="2800" b="1" i="1" dirty="0" smtClean="0"/>
              <a:t>.</a:t>
            </a:r>
            <a:r>
              <a:rPr lang="bg-BG" sz="2800" b="1" i="1" dirty="0" smtClean="0"/>
              <a:t> </a:t>
            </a:r>
            <a:endParaRPr lang="bg-BG" sz="2800" dirty="0"/>
          </a:p>
        </p:txBody>
      </p:sp>
      <p:pic>
        <p:nvPicPr>
          <p:cNvPr id="1026" name="Picture 2" descr="D:\OPERATIVNI PROGRAMI\Kaolinovo_LOGO_VECTOR\KAOLINOVO_LOGO_VECTOR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2703514" cy="347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57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65"/>
    </mc:Choice>
    <mc:Fallback xmlns="">
      <p:transition spd="slow" advTm="1446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лавие 3"/>
          <p:cNvSpPr>
            <a:spLocks noGrp="1"/>
          </p:cNvSpPr>
          <p:nvPr>
            <p:ph type="title" idx="4294967295"/>
          </p:nvPr>
        </p:nvSpPr>
        <p:spPr>
          <a:xfrm>
            <a:off x="636588" y="333375"/>
            <a:ext cx="8507412" cy="1366838"/>
          </a:xfrm>
        </p:spPr>
        <p:txBody>
          <a:bodyPr/>
          <a:lstStyle/>
          <a:p>
            <a:pPr algn="ctr" eaLnBrk="1" hangingPunct="1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>
                <a:solidFill>
                  <a:srgbClr val="FFFFFF"/>
                </a:solidFill>
              </a:rPr>
              <a:t/>
            </a:r>
            <a:br>
              <a:rPr lang="ru-RU" dirty="0" smtClean="0">
                <a:solidFill>
                  <a:srgbClr val="FFFFFF"/>
                </a:solidFill>
              </a:rPr>
            </a:br>
            <a:endParaRPr lang="bg-BG" dirty="0" smtClean="0"/>
          </a:p>
        </p:txBody>
      </p:sp>
      <p:pic>
        <p:nvPicPr>
          <p:cNvPr id="14338" name="Контейнер за съдържание 7"/>
          <p:cNvPicPr>
            <a:picLocks noGrp="1" noChangeAspect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17951" y="2420888"/>
            <a:ext cx="5046662" cy="3390900"/>
          </a:xfrm>
        </p:spPr>
      </p:pic>
      <p:sp>
        <p:nvSpPr>
          <p:cNvPr id="10" name="Текстов контейнер 9"/>
          <p:cNvSpPr>
            <a:spLocks noGrp="1"/>
          </p:cNvSpPr>
          <p:nvPr>
            <p:ph type="body" sz="half" idx="4294967295"/>
          </p:nvPr>
        </p:nvSpPr>
        <p:spPr>
          <a:xfrm>
            <a:off x="0" y="1628775"/>
            <a:ext cx="3995936" cy="489585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dirty="0" smtClean="0">
              <a:solidFill>
                <a:prstClr val="white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i="1" dirty="0" smtClean="0">
                <a:solidFill>
                  <a:prstClr val="white"/>
                </a:solidFill>
              </a:rPr>
              <a:t>	Нида Ахмедов </a:t>
            </a:r>
            <a:r>
              <a:rPr lang="ru-RU" sz="1800" i="1" dirty="0">
                <a:solidFill>
                  <a:prstClr val="white"/>
                </a:solidFill>
              </a:rPr>
              <a:t>/42г./ е </a:t>
            </a:r>
            <a:r>
              <a:rPr lang="ru-RU" sz="1800" i="1" dirty="0" err="1">
                <a:solidFill>
                  <a:prstClr val="white"/>
                </a:solidFill>
              </a:rPr>
              <a:t>кмет</a:t>
            </a:r>
            <a:r>
              <a:rPr lang="ru-RU" sz="1800" i="1" dirty="0">
                <a:solidFill>
                  <a:prstClr val="white"/>
                </a:solidFill>
              </a:rPr>
              <a:t> на община </a:t>
            </a:r>
            <a:r>
              <a:rPr lang="ru-RU" sz="1800" i="1" dirty="0" err="1">
                <a:solidFill>
                  <a:prstClr val="white"/>
                </a:solidFill>
              </a:rPr>
              <a:t>Каолиново</a:t>
            </a:r>
            <a:r>
              <a:rPr lang="ru-RU" sz="1800" i="1" dirty="0">
                <a:solidFill>
                  <a:prstClr val="white"/>
                </a:solidFill>
              </a:rPr>
              <a:t> трети мандат. </a:t>
            </a:r>
            <a:r>
              <a:rPr lang="ru-RU" sz="1800" i="1" dirty="0" err="1">
                <a:solidFill>
                  <a:prstClr val="white"/>
                </a:solidFill>
              </a:rPr>
              <a:t>Завършил</a:t>
            </a:r>
            <a:r>
              <a:rPr lang="ru-RU" sz="1800" i="1" dirty="0">
                <a:solidFill>
                  <a:prstClr val="white"/>
                </a:solidFill>
              </a:rPr>
              <a:t> е "</a:t>
            </a:r>
            <a:r>
              <a:rPr lang="ru-RU" sz="1800" i="1" dirty="0" err="1">
                <a:solidFill>
                  <a:prstClr val="white"/>
                </a:solidFill>
              </a:rPr>
              <a:t>Социална</a:t>
            </a:r>
            <a:r>
              <a:rPr lang="ru-RU" sz="1800" i="1" dirty="0">
                <a:solidFill>
                  <a:prstClr val="white"/>
                </a:solidFill>
              </a:rPr>
              <a:t> педагогика" в </a:t>
            </a:r>
            <a:r>
              <a:rPr lang="ru-RU" sz="1800" i="1" dirty="0" err="1">
                <a:solidFill>
                  <a:prstClr val="white"/>
                </a:solidFill>
              </a:rPr>
              <a:t>Шуменския</a:t>
            </a:r>
            <a:r>
              <a:rPr lang="ru-RU" sz="1800" i="1" dirty="0">
                <a:solidFill>
                  <a:prstClr val="white"/>
                </a:solidFill>
              </a:rPr>
              <a:t> университет "Епископ </a:t>
            </a:r>
            <a:r>
              <a:rPr lang="ru-RU" sz="1800" i="1" dirty="0" smtClean="0">
                <a:solidFill>
                  <a:prstClr val="white"/>
                </a:solidFill>
              </a:rPr>
              <a:t>Константин </a:t>
            </a:r>
            <a:r>
              <a:rPr lang="ru-RU" sz="1800" i="1" dirty="0" err="1">
                <a:solidFill>
                  <a:prstClr val="white"/>
                </a:solidFill>
              </a:rPr>
              <a:t>Преславски</a:t>
            </a:r>
            <a:r>
              <a:rPr lang="ru-RU" sz="1800" i="1" dirty="0">
                <a:solidFill>
                  <a:prstClr val="white"/>
                </a:solidFill>
              </a:rPr>
              <a:t>", </a:t>
            </a:r>
            <a:r>
              <a:rPr lang="ru-RU" sz="1800" i="1" dirty="0" err="1">
                <a:solidFill>
                  <a:prstClr val="white"/>
                </a:solidFill>
              </a:rPr>
              <a:t>със</a:t>
            </a:r>
            <a:r>
              <a:rPr lang="ru-RU" sz="1800" i="1" dirty="0">
                <a:solidFill>
                  <a:prstClr val="white"/>
                </a:solidFill>
              </a:rPr>
              <a:t> Специализация „</a:t>
            </a:r>
            <a:r>
              <a:rPr lang="ru-RU" sz="1800" i="1" dirty="0" err="1">
                <a:solidFill>
                  <a:prstClr val="white"/>
                </a:solidFill>
              </a:rPr>
              <a:t>Социална</a:t>
            </a:r>
            <a:r>
              <a:rPr lang="ru-RU" sz="1800" i="1" dirty="0">
                <a:solidFill>
                  <a:prstClr val="white"/>
                </a:solidFill>
              </a:rPr>
              <a:t> администрация“ и </a:t>
            </a:r>
            <a:r>
              <a:rPr lang="ru-RU" sz="1800" i="1" dirty="0" smtClean="0">
                <a:solidFill>
                  <a:prstClr val="white"/>
                </a:solidFill>
              </a:rPr>
              <a:t>„Психология</a:t>
            </a:r>
            <a:r>
              <a:rPr lang="ru-RU" sz="1800" i="1" dirty="0">
                <a:solidFill>
                  <a:prstClr val="white"/>
                </a:solidFill>
              </a:rPr>
              <a:t>". </a:t>
            </a:r>
            <a:r>
              <a:rPr lang="ru-RU" sz="1800" i="1" dirty="0" err="1">
                <a:solidFill>
                  <a:prstClr val="white"/>
                </a:solidFill>
              </a:rPr>
              <a:t>Придобил</a:t>
            </a:r>
            <a:r>
              <a:rPr lang="ru-RU" sz="1800" i="1" dirty="0">
                <a:solidFill>
                  <a:prstClr val="white"/>
                </a:solidFill>
              </a:rPr>
              <a:t> е втора магистратура </a:t>
            </a:r>
            <a:r>
              <a:rPr lang="ru-RU" sz="1800" i="1" dirty="0" err="1">
                <a:solidFill>
                  <a:prstClr val="white"/>
                </a:solidFill>
              </a:rPr>
              <a:t>със</a:t>
            </a:r>
            <a:r>
              <a:rPr lang="ru-RU" sz="1800" i="1" dirty="0">
                <a:solidFill>
                  <a:prstClr val="white"/>
                </a:solidFill>
              </a:rPr>
              <a:t> </a:t>
            </a:r>
            <a:r>
              <a:rPr lang="ru-RU" sz="1800" i="1" dirty="0" err="1">
                <a:solidFill>
                  <a:prstClr val="white"/>
                </a:solidFill>
              </a:rPr>
              <a:t>специалност</a:t>
            </a:r>
            <a:r>
              <a:rPr lang="ru-RU" sz="1800" i="1" dirty="0">
                <a:solidFill>
                  <a:prstClr val="white"/>
                </a:solidFill>
              </a:rPr>
              <a:t>  „</a:t>
            </a:r>
            <a:r>
              <a:rPr lang="ru-RU" sz="1800" i="1" dirty="0" err="1">
                <a:solidFill>
                  <a:prstClr val="white"/>
                </a:solidFill>
              </a:rPr>
              <a:t>Стопанско</a:t>
            </a:r>
            <a:r>
              <a:rPr lang="ru-RU" sz="1800" i="1" dirty="0">
                <a:solidFill>
                  <a:prstClr val="white"/>
                </a:solidFill>
              </a:rPr>
              <a:t> управление – Управление на европейски </a:t>
            </a:r>
            <a:r>
              <a:rPr lang="ru-RU" sz="1800" i="1" dirty="0" err="1">
                <a:solidFill>
                  <a:prstClr val="white"/>
                </a:solidFill>
              </a:rPr>
              <a:t>проекти</a:t>
            </a:r>
            <a:r>
              <a:rPr lang="ru-RU" sz="1800" i="1" dirty="0">
                <a:solidFill>
                  <a:prstClr val="white"/>
                </a:solidFill>
              </a:rPr>
              <a:t>" в </a:t>
            </a:r>
            <a:r>
              <a:rPr lang="ru-RU" sz="1800" i="1" dirty="0" err="1">
                <a:solidFill>
                  <a:prstClr val="white"/>
                </a:solidFill>
              </a:rPr>
              <a:t>Бургаския</a:t>
            </a:r>
            <a:r>
              <a:rPr lang="ru-RU" sz="1800" i="1" dirty="0">
                <a:solidFill>
                  <a:prstClr val="white"/>
                </a:solidFill>
              </a:rPr>
              <a:t> университет – „Проф. доктор </a:t>
            </a:r>
            <a:r>
              <a:rPr lang="ru-RU" sz="1800" i="1" dirty="0" err="1">
                <a:solidFill>
                  <a:prstClr val="white"/>
                </a:solidFill>
              </a:rPr>
              <a:t>Асен</a:t>
            </a:r>
            <a:r>
              <a:rPr lang="ru-RU" sz="1800" i="1" dirty="0">
                <a:solidFill>
                  <a:prstClr val="white"/>
                </a:solidFill>
              </a:rPr>
              <a:t> </a:t>
            </a:r>
            <a:r>
              <a:rPr lang="ru-RU" sz="1800" i="1" dirty="0" err="1">
                <a:solidFill>
                  <a:prstClr val="white"/>
                </a:solidFill>
              </a:rPr>
              <a:t>Златаров</a:t>
            </a:r>
            <a:r>
              <a:rPr lang="ru-RU" sz="1800" i="1" dirty="0">
                <a:solidFill>
                  <a:prstClr val="white"/>
                </a:solidFill>
              </a:rPr>
              <a:t>“. </a:t>
            </a:r>
            <a:r>
              <a:rPr lang="ru-RU" sz="1800" i="1" dirty="0" err="1">
                <a:solidFill>
                  <a:prstClr val="white"/>
                </a:solidFill>
              </a:rPr>
              <a:t>Преди</a:t>
            </a:r>
            <a:r>
              <a:rPr lang="ru-RU" sz="1800" i="1" dirty="0">
                <a:solidFill>
                  <a:prstClr val="white"/>
                </a:solidFill>
              </a:rPr>
              <a:t> да поеме </a:t>
            </a:r>
            <a:r>
              <a:rPr lang="ru-RU" sz="1800" i="1" dirty="0" err="1">
                <a:solidFill>
                  <a:prstClr val="white"/>
                </a:solidFill>
              </a:rPr>
              <a:t>ръководството</a:t>
            </a:r>
            <a:r>
              <a:rPr lang="ru-RU" sz="1800" i="1" dirty="0">
                <a:solidFill>
                  <a:prstClr val="white"/>
                </a:solidFill>
              </a:rPr>
              <a:t> на община </a:t>
            </a:r>
            <a:r>
              <a:rPr lang="ru-RU" sz="1800" i="1" dirty="0" err="1">
                <a:solidFill>
                  <a:prstClr val="white"/>
                </a:solidFill>
              </a:rPr>
              <a:t>Каолиново</a:t>
            </a:r>
            <a:r>
              <a:rPr lang="ru-RU" sz="1800" i="1" dirty="0">
                <a:solidFill>
                  <a:prstClr val="white"/>
                </a:solidFill>
              </a:rPr>
              <a:t> до 2003 г. е бил директор на Дирекция "</a:t>
            </a:r>
            <a:r>
              <a:rPr lang="ru-RU" sz="1800" i="1" dirty="0" err="1">
                <a:solidFill>
                  <a:prstClr val="white"/>
                </a:solidFill>
              </a:rPr>
              <a:t>Социално</a:t>
            </a:r>
            <a:r>
              <a:rPr lang="ru-RU" sz="1800" i="1" dirty="0">
                <a:solidFill>
                  <a:prstClr val="white"/>
                </a:solidFill>
              </a:rPr>
              <a:t> </a:t>
            </a:r>
            <a:r>
              <a:rPr lang="ru-RU" sz="1800" i="1" dirty="0" err="1">
                <a:solidFill>
                  <a:prstClr val="white"/>
                </a:solidFill>
              </a:rPr>
              <a:t>подпомагане</a:t>
            </a:r>
            <a:r>
              <a:rPr lang="ru-RU" sz="1800" i="1" dirty="0">
                <a:solidFill>
                  <a:prstClr val="white"/>
                </a:solidFill>
              </a:rPr>
              <a:t>" - </a:t>
            </a:r>
            <a:r>
              <a:rPr lang="ru-RU" sz="1800" i="1" dirty="0" err="1">
                <a:solidFill>
                  <a:prstClr val="white"/>
                </a:solidFill>
              </a:rPr>
              <a:t>Каолиново</a:t>
            </a:r>
            <a:r>
              <a:rPr lang="ru-RU" sz="1800" i="1" dirty="0">
                <a:solidFill>
                  <a:prstClr val="white"/>
                </a:solidFill>
              </a:rPr>
              <a:t>. </a:t>
            </a:r>
            <a:endParaRPr lang="ru-RU" sz="1800" i="1" dirty="0" smtClean="0">
              <a:solidFill>
                <a:prstClr val="white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i="1" dirty="0">
                <a:solidFill>
                  <a:prstClr val="white"/>
                </a:solidFill>
              </a:rPr>
              <a:t>	</a:t>
            </a:r>
            <a:r>
              <a:rPr lang="ru-RU" sz="1800" i="1" dirty="0" err="1" smtClean="0">
                <a:solidFill>
                  <a:prstClr val="white"/>
                </a:solidFill>
              </a:rPr>
              <a:t>Семеен</a:t>
            </a:r>
            <a:r>
              <a:rPr lang="ru-RU" sz="1800" i="1" dirty="0">
                <a:solidFill>
                  <a:prstClr val="white"/>
                </a:solidFill>
              </a:rPr>
              <a:t>, с две </a:t>
            </a:r>
            <a:r>
              <a:rPr lang="ru-RU" sz="1800" i="1" dirty="0" err="1">
                <a:solidFill>
                  <a:prstClr val="white"/>
                </a:solidFill>
              </a:rPr>
              <a:t>деца</a:t>
            </a:r>
            <a:r>
              <a:rPr lang="ru-RU" sz="1800" i="1" dirty="0">
                <a:solidFill>
                  <a:prstClr val="white"/>
                </a:solidFill>
              </a:rPr>
              <a:t>.</a:t>
            </a:r>
            <a:endParaRPr lang="bg-BG" sz="1800" i="1" dirty="0">
              <a:solidFill>
                <a:prstClr val="white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bg-BG" dirty="0"/>
          </a:p>
        </p:txBody>
      </p:sp>
      <p:sp>
        <p:nvSpPr>
          <p:cNvPr id="14340" name="Правоъгълник 10"/>
          <p:cNvSpPr>
            <a:spLocks noChangeArrowheads="1"/>
          </p:cNvSpPr>
          <p:nvPr/>
        </p:nvSpPr>
        <p:spPr bwMode="auto">
          <a:xfrm>
            <a:off x="395288" y="0"/>
            <a:ext cx="8569325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  <a:t>НИДА НАМЪКОВ АХМЕДОВ</a:t>
            </a:r>
            <a:b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</a:b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  <a:t>КМЕТ НА ОБЩИНА КАОЛИНОВО</a:t>
            </a:r>
            <a:b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</a:br>
            <a: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  <a:t>МАНДАТ 2011 – 2015 ГОДИНА</a:t>
            </a:r>
            <a:br>
              <a:rPr lang="ru-RU" sz="2400" b="1">
                <a:solidFill>
                  <a:srgbClr val="FFFFFF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</a:br>
            <a:r>
              <a:rPr lang="ru-RU" sz="2400" b="1"/>
              <a:t/>
            </a:r>
            <a:br>
              <a:rPr lang="ru-RU" sz="2400" b="1"/>
            </a:br>
            <a:endParaRPr lang="bg-BG" sz="24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24"/>
    </mc:Choice>
    <mc:Fallback xmlns="">
      <p:transition spd="slow" advTm="30724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bg-BG" sz="25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През мандат 2011 – 2015 година са реализирани инфраструктурни и други проекти на стойност </a:t>
            </a:r>
            <a:br>
              <a:rPr lang="bg-BG" sz="25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</a:br>
            <a:r>
              <a:rPr lang="bg-BG" sz="25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25 742 631 лева</a:t>
            </a:r>
            <a:endParaRPr lang="bg-BG" sz="2500" smtClean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850" y="2636838"/>
            <a:ext cx="8569325" cy="34893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Техническа инфраструктура – </a:t>
            </a:r>
            <a:r>
              <a:rPr lang="en-US" sz="2400" dirty="0" smtClean="0"/>
              <a:t>10 666 852 </a:t>
            </a:r>
            <a:r>
              <a:rPr lang="bg-BG" sz="2400" dirty="0" smtClean="0"/>
              <a:t>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Образователна инфраструктура – 3 533 749 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Културна и здравна инфраструктура – 833 063 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Спортна инфраструктура – 7 861 236 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Образование и култура – 316 785 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Повишаване </a:t>
            </a:r>
            <a:r>
              <a:rPr lang="bg-BG" sz="2400" dirty="0"/>
              <a:t>квалификация – 294 246 лева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400" dirty="0" smtClean="0"/>
              <a:t>Социални услуги и осигуряване на заетост – 2 236 700 лева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bg-BG" sz="2600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14"/>
    </mc:Choice>
    <mc:Fallback xmlns="">
      <p:transition spd="slow" advTm="31014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 idx="4294967295"/>
          </p:nvPr>
        </p:nvSpPr>
        <p:spPr>
          <a:xfrm>
            <a:off x="830263" y="260350"/>
            <a:ext cx="7772400" cy="6492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5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Най-значими проекти</a:t>
            </a:r>
            <a:br>
              <a:rPr lang="ru-RU" sz="25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</a:br>
            <a:endParaRPr lang="bg-BG" sz="2500" b="1" smtClean="0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250825" y="1052513"/>
            <a:ext cx="8713788" cy="49704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2300" i="1" dirty="0">
                <a:latin typeface="+mn-lt"/>
              </a:rPr>
              <a:t>„</a:t>
            </a:r>
            <a:r>
              <a:rPr lang="ru-RU" sz="2300" i="1" dirty="0" err="1">
                <a:latin typeface="+mn-lt"/>
              </a:rPr>
              <a:t>Създаване</a:t>
            </a:r>
            <a:r>
              <a:rPr lang="ru-RU" sz="2300" i="1" dirty="0">
                <a:latin typeface="+mn-lt"/>
              </a:rPr>
              <a:t> на условия за </a:t>
            </a:r>
            <a:r>
              <a:rPr lang="ru-RU" sz="2300" i="1" dirty="0" err="1">
                <a:latin typeface="+mn-lt"/>
              </a:rPr>
              <a:t>отдих</a:t>
            </a:r>
            <a:r>
              <a:rPr lang="ru-RU" sz="2300" i="1" dirty="0">
                <a:latin typeface="+mn-lt"/>
              </a:rPr>
              <a:t> и спорт за </a:t>
            </a:r>
            <a:r>
              <a:rPr lang="ru-RU" sz="2300" i="1" dirty="0" err="1">
                <a:latin typeface="+mn-lt"/>
              </a:rPr>
              <a:t>жителите</a:t>
            </a:r>
            <a:r>
              <a:rPr lang="ru-RU" sz="2300" i="1" dirty="0">
                <a:latin typeface="+mn-lt"/>
              </a:rPr>
              <a:t> и гостите на Община </a:t>
            </a:r>
            <a:r>
              <a:rPr lang="ru-RU" sz="2300" i="1" dirty="0" err="1">
                <a:latin typeface="+mn-lt"/>
              </a:rPr>
              <a:t>Каолиново</a:t>
            </a:r>
            <a:r>
              <a:rPr lang="ru-RU" sz="2300" i="1" dirty="0">
                <a:latin typeface="+mn-lt"/>
              </a:rPr>
              <a:t>” </a:t>
            </a:r>
            <a:r>
              <a:rPr lang="ru-RU" sz="2300" b="1" i="1" dirty="0">
                <a:latin typeface="+mn-lt"/>
              </a:rPr>
              <a:t>– 6 267 218 лева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bg-BG" sz="2300" b="1" i="1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300" i="1" dirty="0">
                <a:latin typeface="+mn-lt"/>
              </a:rPr>
              <a:t>"Подобряване на достъпа на населението и предоставяне на услуги и до уязвими групи, чрез реконструкция и рехабилитация на общинската пътна мрежа"  </a:t>
            </a:r>
            <a:r>
              <a:rPr lang="bg-BG" sz="2300" b="1" i="1" dirty="0">
                <a:latin typeface="+mn-lt"/>
              </a:rPr>
              <a:t>- 6 733 222 лева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bg-BG" sz="2300" b="1" i="1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bg-BG" sz="2300" i="1" dirty="0">
                <a:latin typeface="+mn-lt"/>
              </a:rPr>
              <a:t>"Подобряване на уличните настилки на населените места в община Каолиново" - </a:t>
            </a:r>
            <a:r>
              <a:rPr lang="bg-BG" sz="2300" b="1" i="1" dirty="0">
                <a:latin typeface="+mn-lt"/>
              </a:rPr>
              <a:t>2 156 942 лева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2300" b="1" i="1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sz="2300" i="1" dirty="0">
                <a:latin typeface="+mn-lt"/>
              </a:rPr>
              <a:t>„</a:t>
            </a:r>
            <a:r>
              <a:rPr lang="en-US" sz="2300" i="1" dirty="0" err="1">
                <a:latin typeface="+mn-lt"/>
              </a:rPr>
              <a:t>Реконструкция</a:t>
            </a:r>
            <a:r>
              <a:rPr lang="en-US" sz="2300" i="1" dirty="0">
                <a:latin typeface="+mn-lt"/>
              </a:rPr>
              <a:t> и </a:t>
            </a:r>
            <a:r>
              <a:rPr lang="en-US" sz="2300" i="1" dirty="0" err="1">
                <a:latin typeface="+mn-lt"/>
              </a:rPr>
              <a:t>рехабилитация</a:t>
            </a:r>
            <a:r>
              <a:rPr lang="en-US" sz="2300" i="1" dirty="0">
                <a:latin typeface="+mn-lt"/>
              </a:rPr>
              <a:t> </a:t>
            </a:r>
            <a:r>
              <a:rPr lang="en-US" sz="2300" i="1" dirty="0" err="1">
                <a:latin typeface="+mn-lt"/>
              </a:rPr>
              <a:t>на</a:t>
            </a:r>
            <a:r>
              <a:rPr lang="en-US" sz="2300" i="1" dirty="0">
                <a:latin typeface="+mn-lt"/>
              </a:rPr>
              <a:t> </a:t>
            </a:r>
            <a:r>
              <a:rPr lang="en-US" sz="2300" i="1" dirty="0" err="1">
                <a:latin typeface="+mn-lt"/>
              </a:rPr>
              <a:t>централен</a:t>
            </a:r>
            <a:r>
              <a:rPr lang="en-US" sz="2300" i="1" dirty="0">
                <a:latin typeface="+mn-lt"/>
              </a:rPr>
              <a:t> </a:t>
            </a:r>
            <a:r>
              <a:rPr lang="en-US" sz="2300" i="1" dirty="0" err="1">
                <a:latin typeface="+mn-lt"/>
              </a:rPr>
              <a:t>площад</a:t>
            </a:r>
            <a:r>
              <a:rPr lang="en-US" sz="2300" i="1" dirty="0">
                <a:latin typeface="+mn-lt"/>
              </a:rPr>
              <a:t> и </a:t>
            </a:r>
            <a:r>
              <a:rPr lang="en-US" sz="2300" i="1" dirty="0" err="1">
                <a:latin typeface="+mn-lt"/>
              </a:rPr>
              <a:t>парк</a:t>
            </a:r>
            <a:r>
              <a:rPr lang="bg-BG" sz="2300" i="1" dirty="0">
                <a:latin typeface="+mn-lt"/>
              </a:rPr>
              <a:t> град Каолиново</a:t>
            </a:r>
            <a:r>
              <a:rPr lang="en-US" sz="2300" i="1" dirty="0">
                <a:latin typeface="+mn-lt"/>
              </a:rPr>
              <a:t> ” </a:t>
            </a:r>
            <a:r>
              <a:rPr lang="bg-BG" sz="2300" b="1" i="1" dirty="0">
                <a:latin typeface="+mn-lt"/>
              </a:rPr>
              <a:t>- </a:t>
            </a:r>
            <a:r>
              <a:rPr lang="en-US" sz="2300" b="1" i="1" dirty="0">
                <a:latin typeface="+mn-lt"/>
              </a:rPr>
              <a:t>1 403 497 л</a:t>
            </a:r>
            <a:r>
              <a:rPr lang="bg-BG" sz="2300" b="1" i="1" dirty="0" err="1">
                <a:latin typeface="+mn-lt"/>
              </a:rPr>
              <a:t>ева</a:t>
            </a:r>
            <a:r>
              <a:rPr lang="en-US" sz="2300" b="1" i="1" dirty="0">
                <a:latin typeface="+mn-lt"/>
              </a:rPr>
              <a:t> </a:t>
            </a:r>
            <a:endParaRPr lang="bg-BG" sz="2300" b="1" i="1" dirty="0">
              <a:latin typeface="+mn-lt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bg-BG" sz="2300" b="1" i="1" dirty="0"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bg-BG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40"/>
    </mc:Choice>
    <mc:Fallback xmlns="">
      <p:transition spd="slow" advTm="3074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Правоъгълник 1"/>
          <p:cNvSpPr>
            <a:spLocks noChangeArrowheads="1"/>
          </p:cNvSpPr>
          <p:nvPr/>
        </p:nvSpPr>
        <p:spPr bwMode="auto">
          <a:xfrm>
            <a:off x="323850" y="1125538"/>
            <a:ext cx="8424863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bg-BG" sz="2300" i="1"/>
              <a:t>„Енергоефективна реконструкция на ОУ ”Христо Смирнески”, с.Пристое и ОУ ”Г.Ст.Раковски ”, с.Климент” </a:t>
            </a:r>
            <a:r>
              <a:rPr lang="bg-BG" sz="2300" b="1" i="1"/>
              <a:t>– 970 523 лева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bg-BG" sz="2300" b="1" i="1"/>
          </a:p>
          <a:p>
            <a:pPr marL="285750" indent="-285750" algn="just">
              <a:buFont typeface="Wingdings" pitchFamily="2" charset="2"/>
              <a:buChar char="ü"/>
            </a:pPr>
            <a:r>
              <a:rPr lang="bg-BG" sz="2300" i="1"/>
              <a:t>Пристройка класни стаи СОУ "Панайот Волов" с. Тодор Икономово, община Каолиново </a:t>
            </a:r>
            <a:r>
              <a:rPr lang="bg-BG" sz="2300" b="1" i="1"/>
              <a:t>– 1 133 943 лева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bg-BG" sz="2300" b="1" i="1"/>
          </a:p>
          <a:p>
            <a:pPr marL="285750" indent="-285750" algn="just">
              <a:buFont typeface="Wingdings" pitchFamily="2" charset="2"/>
              <a:buChar char="ü"/>
            </a:pPr>
            <a:r>
              <a:rPr lang="bg-BG" sz="2300" i="1"/>
              <a:t>Изграждане на столова към ОУ „Н.Й.Вапцаров“ село Лятно </a:t>
            </a:r>
            <a:r>
              <a:rPr lang="bg-BG" sz="2300" b="1" i="1"/>
              <a:t>– 447 087 лева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bg-BG" sz="2300" b="1" i="1"/>
          </a:p>
          <a:p>
            <a:pPr marL="285750" indent="-285750" algn="just">
              <a:buFont typeface="Wingdings" pitchFamily="2" charset="2"/>
              <a:buChar char="ü"/>
            </a:pPr>
            <a:r>
              <a:rPr lang="bg-BG" sz="2300" i="1"/>
              <a:t>Изграждане на физкултурен салон към СОУ „Г.С.Раковски“ град Каолиново </a:t>
            </a:r>
            <a:r>
              <a:rPr lang="bg-BG" sz="2300" b="1" i="1"/>
              <a:t>– 770 777 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24"/>
    </mc:Choice>
    <mc:Fallback xmlns="">
      <p:transition spd="slow" advTm="3082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bg-BG" sz="2400" b="1" smtClean="0">
                <a:solidFill>
                  <a:srgbClr val="F8F7F3"/>
                </a:solidFill>
                <a:effectLst>
                  <a:outerShdw blurRad="38100" dist="38100" dir="2700000" algn="tl">
                    <a:srgbClr val="1F497D"/>
                  </a:outerShdw>
                </a:effectLst>
              </a:rPr>
              <a:t>Стадион село Браничево</a:t>
            </a:r>
          </a:p>
        </p:txBody>
      </p:sp>
      <p:sp>
        <p:nvSpPr>
          <p:cNvPr id="18434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79388" y="1196975"/>
            <a:ext cx="4679950" cy="639763"/>
          </a:xfrm>
        </p:spPr>
        <p:txBody>
          <a:bodyPr/>
          <a:lstStyle/>
          <a:p>
            <a:pPr algn="ctr" eaLnBrk="1" hangingPunct="1"/>
            <a:r>
              <a:rPr lang="bg-BG" sz="2200" i="1" smtClean="0">
                <a:solidFill>
                  <a:srgbClr val="F8F7F3"/>
                </a:solidFill>
              </a:rPr>
              <a:t>Месец юли 2012  година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95536" y="1916832"/>
            <a:ext cx="4176464" cy="3476077"/>
          </a:xfrm>
          <a:effectLst>
            <a:softEdge rad="112500"/>
          </a:effectLst>
        </p:spPr>
      </p:pic>
      <p:sp>
        <p:nvSpPr>
          <p:cNvPr id="18436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787900" y="2133600"/>
            <a:ext cx="4041775" cy="639763"/>
          </a:xfrm>
        </p:spPr>
        <p:txBody>
          <a:bodyPr/>
          <a:lstStyle/>
          <a:p>
            <a:pPr algn="ctr" eaLnBrk="1" hangingPunct="1"/>
            <a:r>
              <a:rPr lang="bg-BG" sz="2200" i="1" smtClean="0">
                <a:solidFill>
                  <a:srgbClr val="F8F7F3"/>
                </a:solidFill>
              </a:rPr>
              <a:t>Месец август 2015 година</a:t>
            </a: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139952" y="2924944"/>
            <a:ext cx="4824536" cy="3528392"/>
          </a:xfrm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24"/>
    </mc:Choice>
    <mc:Fallback xmlns="">
      <p:transition spd="slow" advTm="16624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2400" b="1" smtClean="0"/>
              <a:t>Стадион село Климент</a:t>
            </a:r>
          </a:p>
        </p:txBody>
      </p:sp>
      <p:sp>
        <p:nvSpPr>
          <p:cNvPr id="19458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23850" y="1196975"/>
            <a:ext cx="4797425" cy="7112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bg-BG" sz="1500" i="1" smtClean="0">
              <a:solidFill>
                <a:srgbClr val="F8F7F3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bg-BG" sz="2200" i="1" smtClean="0">
                <a:solidFill>
                  <a:srgbClr val="F8F7F3"/>
                </a:solidFill>
              </a:rPr>
              <a:t>Месец юли 2012  година</a:t>
            </a:r>
          </a:p>
          <a:p>
            <a:pPr eaLnBrk="1" hangingPunct="1">
              <a:lnSpc>
                <a:spcPct val="80000"/>
              </a:lnSpc>
            </a:pPr>
            <a:endParaRPr lang="bg-BG" sz="1300" smtClean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79512" y="1772816"/>
            <a:ext cx="4320480" cy="3240360"/>
          </a:xfrm>
          <a:effectLst>
            <a:softEdge rad="112500"/>
          </a:effectLst>
        </p:spPr>
      </p:pic>
      <p:sp>
        <p:nvSpPr>
          <p:cNvPr id="19460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787900" y="2349500"/>
            <a:ext cx="4041775" cy="503238"/>
          </a:xfrm>
        </p:spPr>
        <p:txBody>
          <a:bodyPr/>
          <a:lstStyle/>
          <a:p>
            <a:pPr eaLnBrk="1" hangingPunct="1"/>
            <a:r>
              <a:rPr lang="bg-BG" i="1" smtClean="0"/>
              <a:t> </a:t>
            </a:r>
            <a:r>
              <a:rPr lang="bg-BG" sz="2200" i="1" smtClean="0"/>
              <a:t>Месец август 2015 година</a:t>
            </a: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75856" y="3140968"/>
            <a:ext cx="5626968" cy="3573164"/>
          </a:xfrm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7"/>
    </mc:Choice>
    <mc:Fallback xmlns="">
      <p:transition spd="slow" advTm="1677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OTEVA\Desktop\pristoe 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/>
          </a:blip>
          <a:srcRect/>
          <a:stretch>
            <a:fillRect/>
          </a:stretch>
        </p:blipFill>
        <p:spPr>
          <a:xfrm>
            <a:off x="179512" y="1268760"/>
            <a:ext cx="5760640" cy="3705275"/>
          </a:xfrm>
          <a:effectLst>
            <a:softEdge rad="112500"/>
          </a:effectLst>
          <a:extLst/>
        </p:spPr>
      </p:pic>
      <p:sp>
        <p:nvSpPr>
          <p:cNvPr id="2048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/>
          <a:lstStyle/>
          <a:p>
            <a:pPr eaLnBrk="1" hangingPunct="1">
              <a:defRPr/>
            </a:pPr>
            <a:r>
              <a:rPr lang="bg-BG" sz="24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Мултифункционално игрище село Пристое</a:t>
            </a:r>
          </a:p>
        </p:txBody>
      </p:sp>
      <p:sp>
        <p:nvSpPr>
          <p:cNvPr id="20483" name="Текстов контейнер 2"/>
          <p:cNvSpPr>
            <a:spLocks noGrp="1"/>
          </p:cNvSpPr>
          <p:nvPr>
            <p:ph type="body" idx="4294967295"/>
          </p:nvPr>
        </p:nvSpPr>
        <p:spPr>
          <a:xfrm>
            <a:off x="971550" y="836613"/>
            <a:ext cx="4537075" cy="6397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bg-BG" sz="2200" b="1" i="1" smtClean="0">
                <a:solidFill>
                  <a:srgbClr val="F8F7F3"/>
                </a:solidFill>
              </a:rPr>
              <a:t>Месец юли 2012  година</a:t>
            </a:r>
          </a:p>
          <a:p>
            <a:pPr marL="0" indent="0" eaLnBrk="1" hangingPunct="1"/>
            <a:endParaRPr lang="bg-BG" sz="2200" smtClean="0"/>
          </a:p>
        </p:txBody>
      </p:sp>
      <p:sp>
        <p:nvSpPr>
          <p:cNvPr id="20484" name="Текстов контейнер 4"/>
          <p:cNvSpPr>
            <a:spLocks noGrp="1"/>
          </p:cNvSpPr>
          <p:nvPr>
            <p:ph type="body" sz="quarter" idx="4294967295"/>
          </p:nvPr>
        </p:nvSpPr>
        <p:spPr>
          <a:xfrm>
            <a:off x="5256213" y="5157788"/>
            <a:ext cx="3887787" cy="6397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bg-BG" sz="2200" b="1" i="1" smtClean="0"/>
              <a:t>Месец август 2015 година</a:t>
            </a: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678363" y="2276872"/>
            <a:ext cx="4465637" cy="2808312"/>
          </a:xfrm>
          <a:effectLst>
            <a:softEdge rad="112500"/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</p:pic>
      <p:pic>
        <p:nvPicPr>
          <p:cNvPr id="1028" name="Picture 4" descr="D:\Gmail\SNIMKI ZA PRASHANE\SNIMKI ZA PRASHANE\Pristoe\DSCN9594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64686" y="3645024"/>
            <a:ext cx="4752528" cy="294353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38"/>
    </mc:Choice>
    <mc:Fallback xmlns="">
      <p:transition spd="slow" advTm="1583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Текстов контейнер 2"/>
          <p:cNvSpPr>
            <a:spLocks noGrp="1"/>
          </p:cNvSpPr>
          <p:nvPr>
            <p:ph type="body" idx="4294967295"/>
          </p:nvPr>
        </p:nvSpPr>
        <p:spPr>
          <a:xfrm>
            <a:off x="4716463" y="5084763"/>
            <a:ext cx="4427537" cy="639762"/>
          </a:xfrm>
        </p:spPr>
        <p:txBody>
          <a:bodyPr/>
          <a:lstStyle/>
          <a:p>
            <a:pPr marL="0" indent="0" algn="r" eaLnBrk="1" hangingPunct="1">
              <a:buFont typeface="Arial" charset="0"/>
              <a:buNone/>
            </a:pPr>
            <a:r>
              <a:rPr lang="bg-BG" sz="2200" b="1" i="1" smtClean="0"/>
              <a:t>Мултифункционално игрище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540125" y="188913"/>
            <a:ext cx="5603875" cy="4679950"/>
          </a:xfrm>
          <a:effectLst>
            <a:softEdge rad="112500"/>
          </a:effectLst>
        </p:spPr>
      </p:pic>
      <p:sp>
        <p:nvSpPr>
          <p:cNvPr id="21507" name="Текстов контейнер 4"/>
          <p:cNvSpPr>
            <a:spLocks noGrp="1"/>
          </p:cNvSpPr>
          <p:nvPr>
            <p:ph type="body" sz="quarter" idx="4294967295"/>
          </p:nvPr>
        </p:nvSpPr>
        <p:spPr>
          <a:xfrm>
            <a:off x="179388" y="2133600"/>
            <a:ext cx="3862387" cy="63976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bg-BG" sz="2200" b="1" i="1" smtClean="0"/>
              <a:t>Игрище за мини футбол</a:t>
            </a: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0" y="2924175"/>
            <a:ext cx="5220072" cy="3835400"/>
          </a:xfrm>
          <a:effectLst>
            <a:softEdge rad="112500"/>
          </a:effectLst>
        </p:spPr>
      </p:pic>
      <p:sp>
        <p:nvSpPr>
          <p:cNvPr id="21509" name="Текстово поле 5"/>
          <p:cNvSpPr txBox="1">
            <a:spLocks noChangeArrowheads="1"/>
          </p:cNvSpPr>
          <p:nvPr/>
        </p:nvSpPr>
        <p:spPr bwMode="auto">
          <a:xfrm>
            <a:off x="539750" y="7080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Град Каолиново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21"/>
    </mc:Choice>
    <mc:Fallback xmlns="">
      <p:transition spd="slow" advTm="1622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bg-BG" sz="24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Мултифункционално игрище село Тодор Икономово</a:t>
            </a:r>
          </a:p>
        </p:txBody>
      </p:sp>
      <p:sp>
        <p:nvSpPr>
          <p:cNvPr id="22530" name="Правоъгълник 2"/>
          <p:cNvSpPr>
            <a:spLocks noChangeArrowheads="1"/>
          </p:cNvSpPr>
          <p:nvPr/>
        </p:nvSpPr>
        <p:spPr bwMode="auto">
          <a:xfrm>
            <a:off x="395288" y="882650"/>
            <a:ext cx="31559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200" b="1" i="1">
                <a:solidFill>
                  <a:srgbClr val="F8F7F3"/>
                </a:solidFill>
              </a:rPr>
              <a:t>Месец юли 2012  година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850" y="1378722"/>
            <a:ext cx="6426061" cy="3851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659424" y="2132856"/>
            <a:ext cx="4407127" cy="2849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539552" y="3832190"/>
            <a:ext cx="4506778" cy="2867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4" name="Правоъгълник 7"/>
          <p:cNvSpPr>
            <a:spLocks noChangeArrowheads="1"/>
          </p:cNvSpPr>
          <p:nvPr/>
        </p:nvSpPr>
        <p:spPr bwMode="auto">
          <a:xfrm>
            <a:off x="4902200" y="5589588"/>
            <a:ext cx="416401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i="1"/>
              <a:t> </a:t>
            </a:r>
            <a:r>
              <a:rPr lang="bg-BG" sz="2200" b="1" i="1"/>
              <a:t>Месец август 2015 година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89"/>
    </mc:Choice>
    <mc:Fallback xmlns="">
      <p:transition spd="slow" advTm="1668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Рехабилитация на общинската пътна мрежа</a:t>
            </a:r>
            <a:endParaRPr lang="bg-BG" sz="2400" b="1" smtClean="0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908720"/>
            <a:ext cx="4499992" cy="3168352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572000" y="908720"/>
            <a:ext cx="4121065" cy="3068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267744" y="2780928"/>
            <a:ext cx="4608512" cy="3168352"/>
          </a:xfrm>
          <a:prstGeom prst="ellipse">
            <a:avLst/>
          </a:prstGeom>
          <a:effectLst>
            <a:softEdge rad="112500"/>
          </a:effectLst>
        </p:spPr>
      </p:pic>
      <p:sp>
        <p:nvSpPr>
          <p:cNvPr id="24581" name="Текстово поле 9"/>
          <p:cNvSpPr txBox="1">
            <a:spLocks noChangeArrowheads="1"/>
          </p:cNvSpPr>
          <p:nvPr/>
        </p:nvSpPr>
        <p:spPr bwMode="auto">
          <a:xfrm>
            <a:off x="323850" y="5732463"/>
            <a:ext cx="84963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 b="1" i="1"/>
              <a:t>Цялостна рехабилитация на общинските пътища с обща дължина  11,682 км.  Стойност </a:t>
            </a:r>
            <a:r>
              <a:rPr lang="bg-BG" sz="2200" b="1" i="1"/>
              <a:t>6 733 222 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84"/>
    </mc:Choice>
    <mc:Fallback xmlns="">
      <p:transition spd="slow" advTm="1588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авоъгълник 1"/>
          <p:cNvSpPr>
            <a:spLocks noChangeArrowheads="1"/>
          </p:cNvSpPr>
          <p:nvPr/>
        </p:nvSpPr>
        <p:spPr bwMode="auto">
          <a:xfrm>
            <a:off x="395288" y="333375"/>
            <a:ext cx="8280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Подобряване на уличните настилки на населените места в община Каолиново</a:t>
            </a:r>
            <a:endParaRPr lang="ru-RU" b="1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278376" y="1988840"/>
            <a:ext cx="4536504" cy="3071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99107" y="1169405"/>
            <a:ext cx="4361694" cy="3168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4" name="Правоъгълник 6"/>
          <p:cNvSpPr>
            <a:spLocks noChangeArrowheads="1"/>
          </p:cNvSpPr>
          <p:nvPr/>
        </p:nvSpPr>
        <p:spPr bwMode="auto">
          <a:xfrm>
            <a:off x="96838" y="4979988"/>
            <a:ext cx="9036050" cy="176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200" b="1" i="1"/>
              <a:t>Подобрено експлоатационно състояние на  23 улици в 13 населени места на община Каолиново. </a:t>
            </a:r>
          </a:p>
          <a:p>
            <a:pPr algn="just"/>
            <a:r>
              <a:rPr lang="bg-BG" sz="2200" b="1" i="1"/>
              <a:t>Общата дължина над  6 километра.</a:t>
            </a:r>
            <a:endParaRPr lang="ru-RU" sz="2200" b="1" i="1"/>
          </a:p>
          <a:p>
            <a:pPr algn="just"/>
            <a:r>
              <a:rPr lang="ru-RU" sz="2200" b="1" i="1"/>
              <a:t>Стойност - 2 156 942 лева</a:t>
            </a:r>
          </a:p>
          <a:p>
            <a:pPr algn="just"/>
            <a:endParaRPr lang="ru-RU" sz="2200" b="1" i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54"/>
    </mc:Choice>
    <mc:Fallback xmlns="">
      <p:transition spd="slow" advTm="1625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авоъгълник 1"/>
          <p:cNvSpPr>
            <a:spLocks noChangeArrowheads="1"/>
          </p:cNvSpPr>
          <p:nvPr/>
        </p:nvSpPr>
        <p:spPr bwMode="auto">
          <a:xfrm>
            <a:off x="250825" y="187325"/>
            <a:ext cx="8642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Реконструкция и рехабилитация на централен площад и парк град Каолиново 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2974" y="1037302"/>
            <a:ext cx="493204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89219" y="3550869"/>
            <a:ext cx="4890435" cy="298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4817018" y="864691"/>
            <a:ext cx="4320479" cy="31535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93214" y="3304974"/>
            <a:ext cx="4572000" cy="33123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30" name="Текстово поле 7"/>
          <p:cNvSpPr txBox="1">
            <a:spLocks noChangeArrowheads="1"/>
          </p:cNvSpPr>
          <p:nvPr/>
        </p:nvSpPr>
        <p:spPr bwMode="auto">
          <a:xfrm>
            <a:off x="93663" y="6373813"/>
            <a:ext cx="41100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400" b="1"/>
              <a:t>Стойност 1 403 497 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36"/>
    </mc:Choice>
    <mc:Fallback xmlns="">
      <p:transition spd="slow" advTm="1603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Контейнер за съдържание 1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95536" y="1844824"/>
            <a:ext cx="4038600" cy="3028950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4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28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Подобряване на образователната инфраструктура</a:t>
            </a:r>
          </a:p>
        </p:txBody>
      </p:sp>
      <p:pic>
        <p:nvPicPr>
          <p:cNvPr id="16" name="Контейнер за съдържание 1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211960" y="3212976"/>
            <a:ext cx="4614664" cy="3028950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676" name="Текстово поле 16"/>
          <p:cNvSpPr txBox="1">
            <a:spLocks noChangeArrowheads="1"/>
          </p:cNvSpPr>
          <p:nvPr/>
        </p:nvSpPr>
        <p:spPr bwMode="auto">
          <a:xfrm>
            <a:off x="323850" y="1341438"/>
            <a:ext cx="84963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 sz="2200" b="1" i="1"/>
              <a:t>Основно Училище „Христо Смирненски“, село Пристое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6"/>
    </mc:Choice>
    <mc:Fallback xmlns="">
      <p:transition spd="slow" advTm="1635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Текстово поле 1"/>
          <p:cNvSpPr txBox="1">
            <a:spLocks noChangeArrowheads="1"/>
          </p:cNvSpPr>
          <p:nvPr/>
        </p:nvSpPr>
        <p:spPr bwMode="auto">
          <a:xfrm>
            <a:off x="827088" y="692150"/>
            <a:ext cx="78486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 sz="2200" i="1"/>
              <a:t>Основно Училище „Георги Стойков Раковски“, село Климент</a:t>
            </a: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51520" y="1340768"/>
            <a:ext cx="4248472" cy="318635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283968" y="2636912"/>
            <a:ext cx="4536504" cy="3402378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1"/>
    </mc:Choice>
    <mc:Fallback xmlns="">
      <p:transition spd="slow" advTm="1677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283093" y="128030"/>
            <a:ext cx="4248472" cy="3400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83093" y="3528939"/>
            <a:ext cx="4253939" cy="3252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512450" y="95485"/>
            <a:ext cx="4513496" cy="3433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627420" y="3568612"/>
            <a:ext cx="4398526" cy="3212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48"/>
    </mc:Choice>
    <mc:Fallback xmlns="">
      <p:transition spd="slow" advTm="15448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авоъгълник 1"/>
          <p:cNvSpPr>
            <a:spLocks noChangeArrowheads="1"/>
          </p:cNvSpPr>
          <p:nvPr/>
        </p:nvSpPr>
        <p:spPr bwMode="auto">
          <a:xfrm>
            <a:off x="323850" y="333375"/>
            <a:ext cx="83518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Пристройка </a:t>
            </a:r>
            <a:r>
              <a:rPr lang="ru-RU" sz="2400" b="1" dirty="0" err="1">
                <a:effectLst>
                  <a:outerShdw blurRad="38100" dist="38100" dir="2700000" algn="tl">
                    <a:srgbClr val="1F497D"/>
                  </a:outerShdw>
                </a:effectLst>
              </a:rPr>
              <a:t>класни</a:t>
            </a: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 </a:t>
            </a:r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стаи </a:t>
            </a:r>
            <a:r>
              <a:rPr lang="ru-RU" sz="2400" b="1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ОУ </a:t>
            </a: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"</a:t>
            </a:r>
            <a:r>
              <a:rPr lang="ru-RU" sz="2400" b="1" dirty="0" err="1">
                <a:effectLst>
                  <a:outerShdw blurRad="38100" dist="38100" dir="2700000" algn="tl">
                    <a:srgbClr val="1F497D"/>
                  </a:outerShdw>
                </a:effectLst>
              </a:rPr>
              <a:t>Панайот</a:t>
            </a: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 Волов" с. </a:t>
            </a:r>
            <a:r>
              <a:rPr lang="ru-RU" sz="2400" b="1" dirty="0" err="1">
                <a:effectLst>
                  <a:outerShdw blurRad="38100" dist="38100" dir="2700000" algn="tl">
                    <a:srgbClr val="1F497D"/>
                  </a:outerShdw>
                </a:effectLst>
              </a:rPr>
              <a:t>Тодор</a:t>
            </a: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 </a:t>
            </a:r>
            <a:r>
              <a:rPr lang="ru-RU" sz="2400" b="1" dirty="0" err="1">
                <a:effectLst>
                  <a:outerShdw blurRad="38100" dist="38100" dir="2700000" algn="tl">
                    <a:srgbClr val="1F497D"/>
                  </a:outerShdw>
                </a:effectLst>
              </a:rPr>
              <a:t>Икономово</a:t>
            </a:r>
            <a:r>
              <a:rPr lang="ru-RU" sz="2400" b="1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, община </a:t>
            </a:r>
            <a:r>
              <a:rPr lang="ru-RU" sz="2400" b="1" dirty="0" err="1">
                <a:effectLst>
                  <a:outerShdw blurRad="38100" dist="38100" dir="2700000" algn="tl">
                    <a:srgbClr val="1F497D"/>
                  </a:outerShdw>
                </a:effectLst>
              </a:rPr>
              <a:t>Каолиново</a:t>
            </a:r>
            <a:endParaRPr lang="en-US" sz="2400" b="1" dirty="0">
              <a:effectLst>
                <a:outerShdw blurRad="38100" dist="38100" dir="2700000" algn="tl">
                  <a:srgbClr val="1F497D"/>
                </a:outerShdw>
              </a:effectLst>
            </a:endParaRPr>
          </a:p>
          <a:p>
            <a:pPr algn="ctr">
              <a:defRPr/>
            </a:pPr>
            <a:endParaRPr lang="ru-RU" sz="2400" b="1" dirty="0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3" y="1268760"/>
            <a:ext cx="4464496" cy="3348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11959" y="2873347"/>
            <a:ext cx="4650093" cy="348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8" name="Текстово поле 4"/>
          <p:cNvSpPr txBox="1">
            <a:spLocks noChangeArrowheads="1"/>
          </p:cNvSpPr>
          <p:nvPr/>
        </p:nvSpPr>
        <p:spPr bwMode="auto">
          <a:xfrm>
            <a:off x="323850" y="5084763"/>
            <a:ext cx="3887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400" b="1"/>
              <a:t>Стойност - 1 133 943 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53"/>
    </mc:Choice>
    <mc:Fallback xmlns="">
      <p:transition spd="slow" advTm="17053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Правоъгълник 1"/>
          <p:cNvSpPr>
            <a:spLocks noChangeArrowheads="1"/>
          </p:cNvSpPr>
          <p:nvPr/>
        </p:nvSpPr>
        <p:spPr bwMode="auto">
          <a:xfrm>
            <a:off x="373063" y="260350"/>
            <a:ext cx="871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С</a:t>
            </a:r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толова към ОУ „Н.Й.Вапцаров“ село Лятно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72423" y="1370807"/>
            <a:ext cx="8404554" cy="46042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2771" name="Текстово поле 4"/>
          <p:cNvSpPr txBox="1">
            <a:spLocks noChangeArrowheads="1"/>
          </p:cNvSpPr>
          <p:nvPr/>
        </p:nvSpPr>
        <p:spPr bwMode="auto">
          <a:xfrm>
            <a:off x="1381125" y="5945188"/>
            <a:ext cx="66960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g-BG" sz="2400" b="1"/>
              <a:t>Стойност – 447 087 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32"/>
    </mc:Choice>
    <mc:Fallback xmlns="">
      <p:transition spd="slow" advTm="1613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авоъгълник 1"/>
          <p:cNvSpPr>
            <a:spLocks noChangeArrowheads="1"/>
          </p:cNvSpPr>
          <p:nvPr/>
        </p:nvSpPr>
        <p:spPr bwMode="auto">
          <a:xfrm>
            <a:off x="395288" y="333375"/>
            <a:ext cx="8424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Многофункционална зала в квартал </a:t>
            </a: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Кус, </a:t>
            </a:r>
            <a:r>
              <a:rPr lang="ru-RU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град Каолиново</a:t>
            </a:r>
            <a:endParaRPr lang="bg-BG" sz="2400" b="1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1560" y="930978"/>
            <a:ext cx="8208912" cy="468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795" name="Правоъгълник 3"/>
          <p:cNvSpPr>
            <a:spLocks noChangeArrowheads="1"/>
          </p:cNvSpPr>
          <p:nvPr/>
        </p:nvSpPr>
        <p:spPr bwMode="auto">
          <a:xfrm>
            <a:off x="2916238" y="5949950"/>
            <a:ext cx="33686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400" b="1"/>
              <a:t>Стойност – </a:t>
            </a:r>
            <a:r>
              <a:rPr lang="en-US" sz="2400" b="1"/>
              <a:t>639 559 </a:t>
            </a:r>
            <a:r>
              <a:rPr lang="bg-BG" sz="2400" b="1"/>
              <a:t>лева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94"/>
    </mc:Choice>
    <mc:Fallback xmlns="">
      <p:transition spd="slow" advTm="1649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Правоъгълник 1"/>
          <p:cNvSpPr>
            <a:spLocks noChangeArrowheads="1"/>
          </p:cNvSpPr>
          <p:nvPr/>
        </p:nvSpPr>
        <p:spPr bwMode="auto">
          <a:xfrm>
            <a:off x="90488" y="476250"/>
            <a:ext cx="8945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За нашите деца - извънкласните дейности  - интересни и полезни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894" y="1159082"/>
            <a:ext cx="4036775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4281" y="3859082"/>
            <a:ext cx="3600000" cy="27733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85984" y="4005064"/>
            <a:ext cx="4176464" cy="27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821" name="Текстово поле 5"/>
          <p:cNvSpPr txBox="1">
            <a:spLocks noChangeArrowheads="1"/>
          </p:cNvSpPr>
          <p:nvPr/>
        </p:nvSpPr>
        <p:spPr bwMode="auto">
          <a:xfrm>
            <a:off x="4284663" y="1096963"/>
            <a:ext cx="4535487" cy="310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b="1" i="1" u="sng"/>
              <a:t>Клубове по интереси:</a:t>
            </a:r>
          </a:p>
          <a:p>
            <a:pPr>
              <a:buFontTx/>
              <a:buChar char="•"/>
            </a:pPr>
            <a:r>
              <a:rPr lang="ru-RU" sz="2200" i="1"/>
              <a:t>„Млад футболист”</a:t>
            </a:r>
          </a:p>
          <a:p>
            <a:pPr>
              <a:buFontTx/>
              <a:buChar char="•"/>
            </a:pPr>
            <a:r>
              <a:rPr lang="ru-RU" sz="2200" i="1"/>
              <a:t>„Млад волейболист”</a:t>
            </a:r>
          </a:p>
          <a:p>
            <a:pPr>
              <a:buFontTx/>
              <a:buChar char="•"/>
            </a:pPr>
            <a:r>
              <a:rPr lang="ru-RU" sz="2200" i="1"/>
              <a:t>„Чудният свят на изкуството”</a:t>
            </a:r>
          </a:p>
          <a:p>
            <a:pPr>
              <a:buFontTx/>
              <a:buChar char="•"/>
            </a:pPr>
            <a:r>
              <a:rPr lang="ru-RU" sz="2200" i="1"/>
              <a:t>„ Роден край – история и природа”</a:t>
            </a:r>
          </a:p>
          <a:p>
            <a:pPr>
              <a:buFontTx/>
              <a:buChar char="•"/>
            </a:pPr>
            <a:r>
              <a:rPr lang="ru-RU" sz="2200" i="1"/>
              <a:t>„Зная как да общувам”</a:t>
            </a:r>
          </a:p>
          <a:p>
            <a:pPr>
              <a:buFontTx/>
              <a:buChar char="•"/>
            </a:pPr>
            <a:r>
              <a:rPr lang="ru-RU" sz="2200" i="1"/>
              <a:t>„Математиката е богатство – искам да я преоткрия”.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30"/>
    </mc:Choice>
    <mc:Fallback xmlns="">
      <p:transition spd="slow" advTm="1683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Текстово поле 1"/>
          <p:cNvSpPr txBox="1">
            <a:spLocks noChangeArrowheads="1"/>
          </p:cNvSpPr>
          <p:nvPr/>
        </p:nvSpPr>
        <p:spPr bwMode="auto">
          <a:xfrm>
            <a:off x="344488" y="336550"/>
            <a:ext cx="8713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Ежегодни възпоменателни събори </a:t>
            </a: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990" y="913698"/>
            <a:ext cx="5461578" cy="32769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51520" y="3687003"/>
            <a:ext cx="5256584" cy="318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27984" y="2420888"/>
            <a:ext cx="4637745" cy="33893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88"/>
    </mc:Choice>
    <mc:Fallback xmlns="">
      <p:transition spd="slow" advTm="16688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Текстово поле 1"/>
          <p:cNvSpPr txBox="1">
            <a:spLocks noChangeArrowheads="1"/>
          </p:cNvSpPr>
          <p:nvPr/>
        </p:nvSpPr>
        <p:spPr bwMode="auto">
          <a:xfrm>
            <a:off x="1116013" y="173038"/>
            <a:ext cx="720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Селски събори и спортни инициативи</a:t>
            </a:r>
            <a:r>
              <a:rPr lang="bg-BG" sz="2400" b="1"/>
              <a:t> 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23885" y="635496"/>
            <a:ext cx="4897263" cy="3252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8551" y="3284984"/>
            <a:ext cx="4622626" cy="3449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373000" y="1865753"/>
            <a:ext cx="4788833" cy="318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14"/>
    </mc:Choice>
    <mc:Fallback xmlns="">
      <p:transition spd="slow" advTm="16414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3146" y="938337"/>
            <a:ext cx="4810882" cy="3714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890" name="Текстово поле 1"/>
          <p:cNvSpPr txBox="1">
            <a:spLocks noChangeArrowheads="1"/>
          </p:cNvSpPr>
          <p:nvPr/>
        </p:nvSpPr>
        <p:spPr bwMode="auto">
          <a:xfrm>
            <a:off x="1116013" y="476250"/>
            <a:ext cx="741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g-BG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Подпомагане дейността на джамийските настоятелства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763689" y="3429000"/>
            <a:ext cx="5019202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4273290" y="1340768"/>
            <a:ext cx="4563364" cy="33123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64"/>
    </mc:Choice>
    <mc:Fallback xmlns="">
      <p:transition spd="slow" advTm="21664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sz="2400" b="1" u="sng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Проекти, които се изпълняват в момента</a:t>
            </a:r>
            <a:r>
              <a:rPr lang="bg-BG" sz="2400" smtClean="0">
                <a:latin typeface="Arial" charset="0"/>
              </a:rPr>
              <a:t> </a:t>
            </a:r>
          </a:p>
        </p:txBody>
      </p:sp>
      <p:sp>
        <p:nvSpPr>
          <p:cNvPr id="3891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Char char="•"/>
            </a:pPr>
            <a:endParaRPr lang="bg-BG" sz="2200" smtClean="0"/>
          </a:p>
          <a:p>
            <a:pPr lvl="1">
              <a:buFont typeface="Wingdings" pitchFamily="2" charset="2"/>
              <a:buChar char="P"/>
            </a:pPr>
            <a:r>
              <a:rPr lang="bg-BG" sz="2200" smtClean="0"/>
              <a:t>„Подсилване и реконструкция на водоснабдителна система Каолиново” - стойност на проекта 830 000 лв.;</a:t>
            </a:r>
            <a:endParaRPr lang="en-US" sz="2200" smtClean="0"/>
          </a:p>
          <a:p>
            <a:pPr lvl="1">
              <a:buFont typeface="Wingdings" pitchFamily="2" charset="2"/>
              <a:buChar char="P"/>
            </a:pPr>
            <a:r>
              <a:rPr lang="bg-BG" sz="2200" smtClean="0"/>
              <a:t>„Внедряване на мерки по енергийна ефективност в сградата на Общинска администрация - Община Каолиново”</a:t>
            </a:r>
            <a:r>
              <a:rPr lang="en-US" sz="2200" smtClean="0"/>
              <a:t> </a:t>
            </a:r>
            <a:r>
              <a:rPr lang="bg-BG" sz="2200" smtClean="0"/>
              <a:t>- стойност на проекта 301 631 лв.</a:t>
            </a:r>
            <a:r>
              <a:rPr lang="en-US" sz="2200" smtClean="0"/>
              <a:t>;</a:t>
            </a:r>
          </a:p>
          <a:p>
            <a:pPr lvl="1">
              <a:buFont typeface="Wingdings" pitchFamily="2" charset="2"/>
              <a:buChar char="P"/>
            </a:pPr>
            <a:r>
              <a:rPr lang="bg-BG" sz="2200" smtClean="0"/>
              <a:t>„Модернизация на улично осветление на Община Каолиново” - стойност на проекта 2 949 324 лв</a:t>
            </a:r>
            <a:r>
              <a:rPr lang="en-US" sz="2200" smtClean="0"/>
              <a:t>.</a:t>
            </a:r>
            <a:endParaRPr lang="bg-BG" sz="220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66"/>
    </mc:Choice>
    <mc:Fallback xmlns="">
      <p:transition spd="slow" advTm="17166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bg-BG" sz="2400" b="1" u="sng" smtClean="0">
                <a:effectLst>
                  <a:outerShdw blurRad="38100" dist="38100" dir="2700000" algn="tl">
                    <a:srgbClr val="1F497D"/>
                  </a:outerShdw>
                </a:effectLst>
              </a:rPr>
              <a:t>Проектна готовност за бъдещи инвестиции</a:t>
            </a:r>
          </a:p>
        </p:txBody>
      </p:sp>
      <p:sp>
        <p:nvSpPr>
          <p:cNvPr id="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P"/>
            </a:pPr>
            <a:r>
              <a:rPr lang="bg-BG" sz="2200" smtClean="0"/>
              <a:t>„Подобряване на уличните настилки на населените места в община Каолиново,  област  Шумен“ </a:t>
            </a:r>
            <a:r>
              <a:rPr lang="bg-BG" sz="2200" u="sng" smtClean="0"/>
              <a:t>с 17 подобекта</a:t>
            </a:r>
            <a:r>
              <a:rPr lang="bg-BG" sz="2200" smtClean="0"/>
              <a:t>;</a:t>
            </a:r>
          </a:p>
          <a:p>
            <a:pPr>
              <a:buFont typeface="Wingdings" pitchFamily="2" charset="2"/>
              <a:buChar char="P"/>
            </a:pPr>
            <a:r>
              <a:rPr lang="bg-BG" sz="2200" smtClean="0"/>
              <a:t>„Изграждане на спортни площадки в населени места на територията на община Каолиново” </a:t>
            </a:r>
            <a:r>
              <a:rPr lang="bg-BG" sz="2200" u="sng" smtClean="0"/>
              <a:t>с 6 подобекта</a:t>
            </a:r>
            <a:r>
              <a:rPr lang="bg-BG" sz="2200" smtClean="0"/>
              <a:t>;	</a:t>
            </a:r>
          </a:p>
          <a:p>
            <a:pPr>
              <a:buFont typeface="Wingdings" pitchFamily="2" charset="2"/>
              <a:buChar char="P"/>
            </a:pPr>
            <a:r>
              <a:rPr lang="bg-BG" sz="2200" smtClean="0"/>
              <a:t>„Обновяване и реконструкция на площад и парк в с.Тодор Икономово с.Тодор Икономово” – </a:t>
            </a:r>
            <a:r>
              <a:rPr lang="bg-BG" sz="2200" u="sng" smtClean="0"/>
              <a:t>площ 14 000 м2;</a:t>
            </a:r>
            <a:r>
              <a:rPr lang="bg-BG" sz="2200" smtClean="0"/>
              <a:t> </a:t>
            </a:r>
          </a:p>
          <a:p>
            <a:pPr>
              <a:buFont typeface="Wingdings" pitchFamily="2" charset="2"/>
              <a:buChar char="P"/>
            </a:pPr>
            <a:r>
              <a:rPr lang="bg-BG" sz="2200" smtClean="0"/>
              <a:t>„Включване в експлоатация дълбок сондаж Сини вир”;</a:t>
            </a:r>
          </a:p>
          <a:p>
            <a:pPr>
              <a:buFont typeface="Wingdings" pitchFamily="2" charset="2"/>
              <a:buChar char="P"/>
            </a:pPr>
            <a:r>
              <a:rPr lang="ru-RU" sz="2200" smtClean="0"/>
              <a:t>„Внедряване на мерки по енергийна ефективност сграда на Народно читалище „Просвета-1934“ град Каолиново</a:t>
            </a:r>
          </a:p>
          <a:p>
            <a:pPr>
              <a:buFont typeface="Wingdings" pitchFamily="2" charset="2"/>
              <a:buChar char="P"/>
            </a:pPr>
            <a:r>
              <a:rPr lang="ru-RU" sz="2200" smtClean="0"/>
              <a:t>„Внедряване на мерки по енергийна ефективност сграда на Народно читалище „Стефан Караджа-1928“ село Тодор Икономово“.</a:t>
            </a:r>
          </a:p>
          <a:p>
            <a:pPr>
              <a:buFont typeface="Wingdings" pitchFamily="2" charset="2"/>
              <a:buChar char="P"/>
            </a:pPr>
            <a:endParaRPr lang="bg-BG" sz="220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45"/>
    </mc:Choice>
    <mc:Fallback xmlns="">
      <p:transition spd="slow" advTm="1694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636</Words>
  <Application>Microsoft Office PowerPoint</Application>
  <PresentationFormat>Презентация на цял екран (4:3)</PresentationFormat>
  <Paragraphs>93</Paragraphs>
  <Slides>25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6" baseType="lpstr">
      <vt:lpstr>Office тема</vt:lpstr>
      <vt:lpstr>Презентация на PowerPoint</vt:lpstr>
      <vt:lpstr>     </vt:lpstr>
      <vt:lpstr>През мандат 2011 – 2015 година са реализирани инфраструктурни и други проекти на стойност  25 742 631 лева</vt:lpstr>
      <vt:lpstr>Най-значими проекти </vt:lpstr>
      <vt:lpstr>Презентация на PowerPoint</vt:lpstr>
      <vt:lpstr>Стадион село Браничево</vt:lpstr>
      <vt:lpstr>Стадион село Климент</vt:lpstr>
      <vt:lpstr>Мултифункционално игрище село Пристое</vt:lpstr>
      <vt:lpstr>Презентация на PowerPoint</vt:lpstr>
      <vt:lpstr>Мултифункционално игрище село Тодор Икономово</vt:lpstr>
      <vt:lpstr>Рехабилитация на общинската пътна мрежа</vt:lpstr>
      <vt:lpstr>Презентация на PowerPoint</vt:lpstr>
      <vt:lpstr>Презентация на PowerPoint</vt:lpstr>
      <vt:lpstr>Подобряване на образователната инфраструктура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Проекти, които се изпълняват в момента </vt:lpstr>
      <vt:lpstr>Проектна готовност за бъдещи инвестиции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„Създаване на условия за отдих и спорт за жителите и гостите на Община Каолиново”</dc:title>
  <dc:creator>TOTEVA</dc:creator>
  <cp:lastModifiedBy>TOTEVA</cp:lastModifiedBy>
  <cp:revision>102</cp:revision>
  <cp:lastPrinted>2015-08-19T07:28:55Z</cp:lastPrinted>
  <dcterms:created xsi:type="dcterms:W3CDTF">2015-08-18T10:32:48Z</dcterms:created>
  <dcterms:modified xsi:type="dcterms:W3CDTF">2015-09-18T09:04:46Z</dcterms:modified>
</cp:coreProperties>
</file>